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1" r:id="rId3"/>
    <p:sldId id="278" r:id="rId4"/>
    <p:sldId id="279" r:id="rId5"/>
    <p:sldId id="264" r:id="rId6"/>
    <p:sldId id="262" r:id="rId7"/>
    <p:sldId id="265" r:id="rId8"/>
    <p:sldId id="266" r:id="rId9"/>
    <p:sldId id="267" r:id="rId10"/>
    <p:sldId id="269" r:id="rId11"/>
    <p:sldId id="276" r:id="rId12"/>
    <p:sldId id="275" r:id="rId13"/>
    <p:sldId id="280" r:id="rId14"/>
    <p:sldId id="277" r:id="rId15"/>
  </p:sldIdLst>
  <p:sldSz cx="12192000" cy="6858000"/>
  <p:notesSz cx="6858000" cy="93138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11/13/2022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74DD3-8F6C-4B6A-9664-9678D0C2465D}"/>
              </a:ext>
            </a:extLst>
          </p:cNvPr>
          <p:cNvSpPr>
            <a:spLocks noGrp="1"/>
          </p:cNvSpPr>
          <p:nvPr>
            <p:ph type="ctrTitle"/>
          </p:nvPr>
        </p:nvSpPr>
        <p:spPr/>
        <p:txBody>
          <a:bodyPr>
            <a:noAutofit/>
          </a:bodyPr>
          <a:lstStyle/>
          <a:p>
            <a:r>
              <a:rPr lang="en-US" sz="6000" dirty="0">
                <a:solidFill>
                  <a:srgbClr val="7030A0"/>
                </a:solidFill>
                <a:latin typeface="Monotype Corsiva" panose="03010101010201010101" pitchFamily="66" charset="0"/>
              </a:rPr>
              <a:t>Precious pearls urban leadership academy</a:t>
            </a:r>
          </a:p>
        </p:txBody>
      </p:sp>
      <p:sp>
        <p:nvSpPr>
          <p:cNvPr id="3" name="Subtitle 2">
            <a:extLst>
              <a:ext uri="{FF2B5EF4-FFF2-40B4-BE49-F238E27FC236}">
                <a16:creationId xmlns:a16="http://schemas.microsoft.com/office/drawing/2014/main" id="{974ACA27-A9B1-4CDE-8672-3B6342E7C707}"/>
              </a:ext>
            </a:extLst>
          </p:cNvPr>
          <p:cNvSpPr>
            <a:spLocks noGrp="1"/>
          </p:cNvSpPr>
          <p:nvPr>
            <p:ph type="subTitle" idx="1"/>
          </p:nvPr>
        </p:nvSpPr>
        <p:spPr/>
        <p:txBody>
          <a:bodyPr>
            <a:normAutofit/>
          </a:bodyPr>
          <a:lstStyle/>
          <a:p>
            <a:r>
              <a:rPr lang="en-US" dirty="0" err="1">
                <a:solidFill>
                  <a:srgbClr val="7030A0"/>
                </a:solidFill>
              </a:rPr>
              <a:t>Ppula</a:t>
            </a:r>
            <a:endParaRPr lang="en-US" dirty="0">
              <a:solidFill>
                <a:srgbClr val="7030A0"/>
              </a:solidFill>
            </a:endParaRPr>
          </a:p>
          <a:p>
            <a:endParaRPr lang="en-US" dirty="0">
              <a:solidFill>
                <a:srgbClr val="7030A0"/>
              </a:solidFill>
            </a:endParaRPr>
          </a:p>
        </p:txBody>
      </p:sp>
    </p:spTree>
    <p:extLst>
      <p:ext uri="{BB962C8B-B14F-4D97-AF65-F5344CB8AC3E}">
        <p14:creationId xmlns:p14="http://schemas.microsoft.com/office/powerpoint/2010/main" val="2682567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493D2-61F1-44B6-A749-77C731DF883C}"/>
              </a:ext>
            </a:extLst>
          </p:cNvPr>
          <p:cNvSpPr>
            <a:spLocks noGrp="1"/>
          </p:cNvSpPr>
          <p:nvPr>
            <p:ph type="title"/>
          </p:nvPr>
        </p:nvSpPr>
        <p:spPr/>
        <p:txBody>
          <a:bodyPr/>
          <a:lstStyle/>
          <a:p>
            <a:r>
              <a:rPr lang="en-US" dirty="0">
                <a:solidFill>
                  <a:srgbClr val="7030A0"/>
                </a:solidFill>
                <a:latin typeface="Brush Script MT" panose="03060802040406070304" pitchFamily="66" charset="0"/>
              </a:rPr>
              <a:t>What is it?</a:t>
            </a:r>
          </a:p>
        </p:txBody>
      </p:sp>
      <p:sp>
        <p:nvSpPr>
          <p:cNvPr id="3" name="Content Placeholder 2">
            <a:extLst>
              <a:ext uri="{FF2B5EF4-FFF2-40B4-BE49-F238E27FC236}">
                <a16:creationId xmlns:a16="http://schemas.microsoft.com/office/drawing/2014/main" id="{D317B972-370B-4C39-A253-70DA7819E53B}"/>
              </a:ext>
            </a:extLst>
          </p:cNvPr>
          <p:cNvSpPr>
            <a:spLocks noGrp="1"/>
          </p:cNvSpPr>
          <p:nvPr>
            <p:ph sz="quarter" idx="13"/>
          </p:nvPr>
        </p:nvSpPr>
        <p:spPr/>
        <p:txBody>
          <a:bodyPr/>
          <a:lstStyle/>
          <a:p>
            <a:r>
              <a:rPr lang="en-US" dirty="0"/>
              <a:t>Charter school</a:t>
            </a:r>
          </a:p>
          <a:p>
            <a:r>
              <a:rPr lang="en-US" dirty="0"/>
              <a:t>Gender based (female)</a:t>
            </a:r>
          </a:p>
          <a:p>
            <a:r>
              <a:rPr lang="en-US" dirty="0"/>
              <a:t>Year round</a:t>
            </a:r>
          </a:p>
          <a:p>
            <a:r>
              <a:rPr lang="en-US" dirty="0"/>
              <a:t>Empowering; motivating; encouraging </a:t>
            </a:r>
          </a:p>
          <a:p>
            <a:r>
              <a:rPr lang="en-US" dirty="0"/>
              <a:t>Teacher safe; parent friendly; student centered</a:t>
            </a:r>
          </a:p>
        </p:txBody>
      </p:sp>
    </p:spTree>
    <p:extLst>
      <p:ext uri="{BB962C8B-B14F-4D97-AF65-F5344CB8AC3E}">
        <p14:creationId xmlns:p14="http://schemas.microsoft.com/office/powerpoint/2010/main" val="1197253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D14FA-B3A1-571C-2C18-9310FA8D0B42}"/>
              </a:ext>
            </a:extLst>
          </p:cNvPr>
          <p:cNvSpPr>
            <a:spLocks noGrp="1"/>
          </p:cNvSpPr>
          <p:nvPr>
            <p:ph type="title"/>
          </p:nvPr>
        </p:nvSpPr>
        <p:spPr/>
        <p:txBody>
          <a:bodyPr/>
          <a:lstStyle/>
          <a:p>
            <a:r>
              <a:rPr lang="en-US" dirty="0">
                <a:solidFill>
                  <a:srgbClr val="7030A0"/>
                </a:solidFill>
                <a:latin typeface="Brush Script MT" panose="03060802040406070304" pitchFamily="66" charset="0"/>
              </a:rPr>
              <a:t>Why is it?</a:t>
            </a:r>
            <a:endParaRPr lang="en-US" dirty="0"/>
          </a:p>
        </p:txBody>
      </p:sp>
      <p:sp>
        <p:nvSpPr>
          <p:cNvPr id="3" name="Content Placeholder 2">
            <a:extLst>
              <a:ext uri="{FF2B5EF4-FFF2-40B4-BE49-F238E27FC236}">
                <a16:creationId xmlns:a16="http://schemas.microsoft.com/office/drawing/2014/main" id="{99DCC423-E683-394B-37AC-E2A35E25C51A}"/>
              </a:ext>
            </a:extLst>
          </p:cNvPr>
          <p:cNvSpPr>
            <a:spLocks noGrp="1"/>
          </p:cNvSpPr>
          <p:nvPr>
            <p:ph sz="quarter" idx="13"/>
          </p:nvPr>
        </p:nvSpPr>
        <p:spPr>
          <a:xfrm>
            <a:off x="913774" y="2367092"/>
            <a:ext cx="10363826" cy="4216588"/>
          </a:xfrm>
        </p:spPr>
        <p:txBody>
          <a:bodyPr/>
          <a:lstStyle/>
          <a:p>
            <a:r>
              <a:rPr lang="en-US" dirty="0"/>
              <a:t>Vision given to director/</a:t>
            </a:r>
            <a:r>
              <a:rPr lang="en-US" dirty="0" err="1"/>
              <a:t>ceo</a:t>
            </a:r>
            <a:r>
              <a:rPr lang="en-US" dirty="0"/>
              <a:t> in a dream in 2002 (began as preschool ideology)</a:t>
            </a:r>
          </a:p>
          <a:p>
            <a:r>
              <a:rPr lang="en-US" dirty="0"/>
              <a:t>Men and women of distinction (Group director/</a:t>
            </a:r>
            <a:r>
              <a:rPr lang="en-US" dirty="0" err="1"/>
              <a:t>ceo</a:t>
            </a:r>
            <a:r>
              <a:rPr lang="en-US" dirty="0"/>
              <a:t> started at a local high school in 2008/2009)</a:t>
            </a:r>
          </a:p>
          <a:p>
            <a:pPr lvl="1"/>
            <a:r>
              <a:rPr lang="en-US" dirty="0"/>
              <a:t>Mentorship; tutoring; guest speakers; lunch; scholarships; partnership; college visits</a:t>
            </a:r>
          </a:p>
          <a:p>
            <a:r>
              <a:rPr lang="en-US" dirty="0"/>
              <a:t>Offer alternative education opportunities</a:t>
            </a:r>
          </a:p>
          <a:p>
            <a:r>
              <a:rPr lang="en-US" dirty="0"/>
              <a:t>There is a need</a:t>
            </a:r>
          </a:p>
          <a:p>
            <a:pPr lvl="1"/>
            <a:r>
              <a:rPr lang="en-US" dirty="0"/>
              <a:t>Achievement gap</a:t>
            </a:r>
          </a:p>
          <a:p>
            <a:r>
              <a:rPr lang="en-US" dirty="0"/>
              <a:t>Director/</a:t>
            </a:r>
            <a:r>
              <a:rPr lang="en-US" dirty="0" err="1"/>
              <a:t>ceo</a:t>
            </a:r>
            <a:r>
              <a:rPr lang="en-US" dirty="0"/>
              <a:t> dissertation</a:t>
            </a:r>
          </a:p>
          <a:p>
            <a:pPr lvl="1"/>
            <a:r>
              <a:rPr lang="en-US" dirty="0"/>
              <a:t>Address achievement gap; focus on what works</a:t>
            </a:r>
          </a:p>
        </p:txBody>
      </p:sp>
    </p:spTree>
    <p:extLst>
      <p:ext uri="{BB962C8B-B14F-4D97-AF65-F5344CB8AC3E}">
        <p14:creationId xmlns:p14="http://schemas.microsoft.com/office/powerpoint/2010/main" val="1581797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7F9F1-5812-4FB7-83C2-AD617D438D3F}"/>
              </a:ext>
            </a:extLst>
          </p:cNvPr>
          <p:cNvSpPr>
            <a:spLocks noGrp="1"/>
          </p:cNvSpPr>
          <p:nvPr>
            <p:ph type="title"/>
          </p:nvPr>
        </p:nvSpPr>
        <p:spPr/>
        <p:txBody>
          <a:bodyPr/>
          <a:lstStyle/>
          <a:p>
            <a:r>
              <a:rPr lang="en-US" dirty="0">
                <a:solidFill>
                  <a:srgbClr val="7030A0"/>
                </a:solidFill>
                <a:latin typeface="Brush Script MT" panose="03060802040406070304" pitchFamily="66" charset="0"/>
              </a:rPr>
              <a:t>Public status</a:t>
            </a:r>
          </a:p>
        </p:txBody>
      </p:sp>
      <p:sp>
        <p:nvSpPr>
          <p:cNvPr id="3" name="Content Placeholder 2">
            <a:extLst>
              <a:ext uri="{FF2B5EF4-FFF2-40B4-BE49-F238E27FC236}">
                <a16:creationId xmlns:a16="http://schemas.microsoft.com/office/drawing/2014/main" id="{49F42454-1DBF-4631-87D6-2C8282642429}"/>
              </a:ext>
            </a:extLst>
          </p:cNvPr>
          <p:cNvSpPr>
            <a:spLocks noGrp="1"/>
          </p:cNvSpPr>
          <p:nvPr>
            <p:ph sz="quarter" idx="13"/>
          </p:nvPr>
        </p:nvSpPr>
        <p:spPr/>
        <p:txBody>
          <a:bodyPr/>
          <a:lstStyle/>
          <a:p>
            <a:r>
              <a:rPr lang="en-US" dirty="0"/>
              <a:t>Petitioner assures that the Charter School shall be a public, nonsectarian, nonreligious, nonprofit school organized and operated under the laws of the State of Georgia. Petitioner further assures that the Charter School shall not be home based.</a:t>
            </a:r>
          </a:p>
          <a:p>
            <a:endParaRPr lang="en-US" dirty="0"/>
          </a:p>
        </p:txBody>
      </p:sp>
    </p:spTree>
    <p:extLst>
      <p:ext uri="{BB962C8B-B14F-4D97-AF65-F5344CB8AC3E}">
        <p14:creationId xmlns:p14="http://schemas.microsoft.com/office/powerpoint/2010/main" val="2982285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CC74A-674E-DB15-0E81-0101F843087F}"/>
              </a:ext>
            </a:extLst>
          </p:cNvPr>
          <p:cNvSpPr>
            <a:spLocks noGrp="1"/>
          </p:cNvSpPr>
          <p:nvPr>
            <p:ph type="title"/>
          </p:nvPr>
        </p:nvSpPr>
        <p:spPr/>
        <p:txBody>
          <a:bodyPr/>
          <a:lstStyle/>
          <a:p>
            <a:r>
              <a:rPr lang="en-US" dirty="0">
                <a:solidFill>
                  <a:srgbClr val="7030A0"/>
                </a:solidFill>
                <a:latin typeface="Brush Script MT" panose="03060802040406070304" pitchFamily="66" charset="0"/>
              </a:rPr>
              <a:t>Community member participation</a:t>
            </a:r>
            <a:endParaRPr lang="en-US" dirty="0"/>
          </a:p>
        </p:txBody>
      </p:sp>
      <p:sp>
        <p:nvSpPr>
          <p:cNvPr id="3" name="Content Placeholder 2">
            <a:extLst>
              <a:ext uri="{FF2B5EF4-FFF2-40B4-BE49-F238E27FC236}">
                <a16:creationId xmlns:a16="http://schemas.microsoft.com/office/drawing/2014/main" id="{EE53A00A-B653-4589-FA93-75AAB5B5F6A9}"/>
              </a:ext>
            </a:extLst>
          </p:cNvPr>
          <p:cNvSpPr>
            <a:spLocks noGrp="1"/>
          </p:cNvSpPr>
          <p:nvPr>
            <p:ph sz="quarter" idx="13"/>
          </p:nvPr>
        </p:nvSpPr>
        <p:spPr/>
        <p:txBody>
          <a:bodyPr/>
          <a:lstStyle/>
          <a:p>
            <a:r>
              <a:rPr lang="en-US" dirty="0"/>
              <a:t>Mrs. </a:t>
            </a:r>
            <a:r>
              <a:rPr lang="en-US" dirty="0" err="1"/>
              <a:t>juliee</a:t>
            </a:r>
            <a:r>
              <a:rPr lang="en-US" dirty="0"/>
              <a:t> </a:t>
            </a:r>
            <a:r>
              <a:rPr lang="en-US" dirty="0" err="1"/>
              <a:t>vanhorse</a:t>
            </a:r>
            <a:endParaRPr lang="en-US" dirty="0"/>
          </a:p>
        </p:txBody>
      </p:sp>
    </p:spTree>
    <p:extLst>
      <p:ext uri="{BB962C8B-B14F-4D97-AF65-F5344CB8AC3E}">
        <p14:creationId xmlns:p14="http://schemas.microsoft.com/office/powerpoint/2010/main" val="417638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B08FC-E88B-249F-912D-889DB95D5DF7}"/>
              </a:ext>
            </a:extLst>
          </p:cNvPr>
          <p:cNvSpPr>
            <a:spLocks noGrp="1"/>
          </p:cNvSpPr>
          <p:nvPr>
            <p:ph type="title"/>
          </p:nvPr>
        </p:nvSpPr>
        <p:spPr/>
        <p:txBody>
          <a:bodyPr/>
          <a:lstStyle/>
          <a:p>
            <a:r>
              <a:rPr lang="en-US" dirty="0">
                <a:solidFill>
                  <a:srgbClr val="7030A0"/>
                </a:solidFill>
                <a:latin typeface="Brush Script MT" panose="03060802040406070304" pitchFamily="66" charset="0"/>
              </a:rPr>
              <a:t> contact us</a:t>
            </a:r>
            <a:endParaRPr lang="en-US" dirty="0"/>
          </a:p>
        </p:txBody>
      </p:sp>
      <p:sp>
        <p:nvSpPr>
          <p:cNvPr id="3" name="Content Placeholder 2">
            <a:extLst>
              <a:ext uri="{FF2B5EF4-FFF2-40B4-BE49-F238E27FC236}">
                <a16:creationId xmlns:a16="http://schemas.microsoft.com/office/drawing/2014/main" id="{D5C4F0EA-E3ED-23A7-00A8-E18C805AB8F1}"/>
              </a:ext>
            </a:extLst>
          </p:cNvPr>
          <p:cNvSpPr>
            <a:spLocks noGrp="1"/>
          </p:cNvSpPr>
          <p:nvPr>
            <p:ph sz="quarter" idx="13"/>
          </p:nvPr>
        </p:nvSpPr>
        <p:spPr/>
        <p:txBody>
          <a:bodyPr/>
          <a:lstStyle/>
          <a:p>
            <a:r>
              <a:rPr lang="en-US" dirty="0"/>
              <a:t>Website</a:t>
            </a:r>
          </a:p>
          <a:p>
            <a:pPr lvl="1"/>
            <a:r>
              <a:rPr lang="en-US" dirty="0"/>
              <a:t>Preciouspearlsurbanleadershipacademy.com</a:t>
            </a:r>
          </a:p>
          <a:p>
            <a:r>
              <a:rPr lang="en-US" dirty="0"/>
              <a:t>Email</a:t>
            </a:r>
          </a:p>
          <a:p>
            <a:pPr lvl="1"/>
            <a:r>
              <a:rPr lang="en-US" dirty="0"/>
              <a:t>Preciousheros@gmail.com</a:t>
            </a:r>
          </a:p>
        </p:txBody>
      </p:sp>
    </p:spTree>
    <p:extLst>
      <p:ext uri="{BB962C8B-B14F-4D97-AF65-F5344CB8AC3E}">
        <p14:creationId xmlns:p14="http://schemas.microsoft.com/office/powerpoint/2010/main" val="3842016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292F5F-B676-9D67-21EC-4472ED56CEAA}"/>
              </a:ext>
            </a:extLst>
          </p:cNvPr>
          <p:cNvPicPr>
            <a:picLocks noChangeAspect="1"/>
          </p:cNvPicPr>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2979830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AB9C2B-A097-DBF2-E88F-746A46F44FEA}"/>
              </a:ext>
            </a:extLst>
          </p:cNvPr>
          <p:cNvSpPr>
            <a:spLocks noGrp="1"/>
          </p:cNvSpPr>
          <p:nvPr>
            <p:ph type="title"/>
          </p:nvPr>
        </p:nvSpPr>
        <p:spPr/>
        <p:txBody>
          <a:bodyPr/>
          <a:lstStyle/>
          <a:p>
            <a:r>
              <a:rPr lang="en-US" dirty="0">
                <a:solidFill>
                  <a:srgbClr val="7030A0"/>
                </a:solidFill>
                <a:latin typeface="Brush Script MT" panose="03060802040406070304" pitchFamily="66" charset="0"/>
              </a:rPr>
              <a:t> Board Members</a:t>
            </a:r>
            <a:br>
              <a:rPr lang="en-US" dirty="0">
                <a:solidFill>
                  <a:srgbClr val="7030A0"/>
                </a:solidFill>
                <a:latin typeface="Brush Script MT" panose="03060802040406070304" pitchFamily="66" charset="0"/>
              </a:rPr>
            </a:br>
            <a:r>
              <a:rPr lang="en-US" sz="1200" dirty="0">
                <a:solidFill>
                  <a:srgbClr val="7030A0"/>
                </a:solidFill>
                <a:latin typeface="Book Antiqua" panose="02040602050305030304" pitchFamily="18" charset="0"/>
              </a:rPr>
              <a:t>Top (left to right) – President, Tommy Hamilton; </a:t>
            </a:r>
            <a:r>
              <a:rPr lang="en-US" sz="1200" dirty="0" err="1">
                <a:solidFill>
                  <a:srgbClr val="7030A0"/>
                </a:solidFill>
                <a:latin typeface="Book Antiqua" panose="02040602050305030304" pitchFamily="18" charset="0"/>
              </a:rPr>
              <a:t>ceo</a:t>
            </a:r>
            <a:r>
              <a:rPr lang="en-US" sz="1200" dirty="0">
                <a:solidFill>
                  <a:srgbClr val="7030A0"/>
                </a:solidFill>
                <a:latin typeface="Book Antiqua" panose="02040602050305030304" pitchFamily="18" charset="0"/>
              </a:rPr>
              <a:t>, Yalonda jones; secretary Charlene jones; </a:t>
            </a:r>
            <a:r>
              <a:rPr lang="en-US" sz="1200" dirty="0" err="1">
                <a:solidFill>
                  <a:srgbClr val="7030A0"/>
                </a:solidFill>
                <a:latin typeface="Book Antiqua" panose="02040602050305030304" pitchFamily="18" charset="0"/>
              </a:rPr>
              <a:t>cfo</a:t>
            </a:r>
            <a:r>
              <a:rPr lang="en-US" sz="1200" dirty="0">
                <a:solidFill>
                  <a:srgbClr val="7030A0"/>
                </a:solidFill>
                <a:latin typeface="Book Antiqua" panose="02040602050305030304" pitchFamily="18" charset="0"/>
              </a:rPr>
              <a:t>, </a:t>
            </a:r>
            <a:r>
              <a:rPr lang="en-US" sz="1200" dirty="0" err="1">
                <a:solidFill>
                  <a:srgbClr val="7030A0"/>
                </a:solidFill>
                <a:latin typeface="Book Antiqua" panose="02040602050305030304" pitchFamily="18" charset="0"/>
              </a:rPr>
              <a:t>julian</a:t>
            </a:r>
            <a:r>
              <a:rPr lang="en-US" sz="1200" dirty="0">
                <a:solidFill>
                  <a:srgbClr val="7030A0"/>
                </a:solidFill>
                <a:latin typeface="Book Antiqua" panose="02040602050305030304" pitchFamily="18" charset="0"/>
              </a:rPr>
              <a:t> pouncy; vice president, Stephanie </a:t>
            </a:r>
            <a:r>
              <a:rPr lang="en-US" sz="1200" dirty="0" err="1">
                <a:solidFill>
                  <a:srgbClr val="7030A0"/>
                </a:solidFill>
                <a:latin typeface="Book Antiqua" panose="02040602050305030304" pitchFamily="18" charset="0"/>
              </a:rPr>
              <a:t>hosley</a:t>
            </a:r>
            <a:br>
              <a:rPr lang="en-US" sz="1200" dirty="0">
                <a:solidFill>
                  <a:srgbClr val="7030A0"/>
                </a:solidFill>
                <a:latin typeface="Book Antiqua" panose="02040602050305030304" pitchFamily="18" charset="0"/>
              </a:rPr>
            </a:br>
            <a:r>
              <a:rPr lang="en-US" sz="1200" dirty="0">
                <a:solidFill>
                  <a:srgbClr val="7030A0"/>
                </a:solidFill>
                <a:latin typeface="Book Antiqua" panose="02040602050305030304" pitchFamily="18" charset="0"/>
              </a:rPr>
              <a:t>bottom (left to right) – member, Keith butler; member, Diana martin; member, Camille Douglas; </a:t>
            </a:r>
            <a:br>
              <a:rPr lang="en-US" sz="1200" dirty="0">
                <a:solidFill>
                  <a:srgbClr val="7030A0"/>
                </a:solidFill>
                <a:latin typeface="Book Antiqua" panose="02040602050305030304" pitchFamily="18" charset="0"/>
              </a:rPr>
            </a:br>
            <a:r>
              <a:rPr lang="en-US" sz="1200" dirty="0">
                <a:solidFill>
                  <a:srgbClr val="7030A0"/>
                </a:solidFill>
                <a:latin typeface="Book Antiqua" panose="02040602050305030304" pitchFamily="18" charset="0"/>
              </a:rPr>
              <a:t>member, Barbara jones</a:t>
            </a:r>
            <a:endParaRPr lang="en-US" dirty="0"/>
          </a:p>
        </p:txBody>
      </p:sp>
      <p:pic>
        <p:nvPicPr>
          <p:cNvPr id="1028" name="Picture 4">
            <a:extLst>
              <a:ext uri="{FF2B5EF4-FFF2-40B4-BE49-F238E27FC236}">
                <a16:creationId xmlns:a16="http://schemas.microsoft.com/office/drawing/2014/main" id="{F3DA6114-DEAE-2F4E-1C75-0FA3BE7D00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2326958"/>
            <a:ext cx="1605597" cy="16476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9A945A-E903-E7A6-8EB8-B98D849DE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2937" y="2288698"/>
            <a:ext cx="164288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4EBF6E2-F488-E11F-C5B0-B1506CDAEE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523" y="2250440"/>
            <a:ext cx="1681436" cy="172418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C0A7D9E-B45C-86B2-D433-4810E8CB91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8983" y="2250439"/>
            <a:ext cx="1680162" cy="17241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01D996CA-71B7-7A88-1257-2629686A7E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4775" y="2213388"/>
            <a:ext cx="1680162" cy="172418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378CA1C6-7869-6266-6D31-B6557F86AC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164" y="4270375"/>
            <a:ext cx="1607478" cy="164766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D1B3073-38AE-5CB9-7596-834688BF86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8983" y="4247635"/>
            <a:ext cx="1627757" cy="167040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FCD12BF2-DED8-A282-130E-18D7D72200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04775" y="4185826"/>
            <a:ext cx="1680162" cy="172418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8DA09342-064F-D52C-D580-6066DD583E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9002" y="4192417"/>
            <a:ext cx="1681612" cy="1724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899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4B935F-D95D-6C2C-1649-DC4BE3DA45F3}"/>
              </a:ext>
            </a:extLst>
          </p:cNvPr>
          <p:cNvSpPr>
            <a:spLocks noGrp="1"/>
          </p:cNvSpPr>
          <p:nvPr>
            <p:ph type="title"/>
          </p:nvPr>
        </p:nvSpPr>
        <p:spPr/>
        <p:txBody>
          <a:bodyPr/>
          <a:lstStyle/>
          <a:p>
            <a:r>
              <a:rPr lang="en-US" dirty="0">
                <a:solidFill>
                  <a:srgbClr val="7030A0"/>
                </a:solidFill>
                <a:latin typeface="Brush Script MT" panose="03060802040406070304" pitchFamily="66" charset="0"/>
              </a:rPr>
              <a:t>Staff</a:t>
            </a:r>
            <a:br>
              <a:rPr lang="en-US" dirty="0">
                <a:solidFill>
                  <a:srgbClr val="7030A0"/>
                </a:solidFill>
                <a:latin typeface="Brush Script MT" panose="03060802040406070304" pitchFamily="66" charset="0"/>
              </a:rPr>
            </a:br>
            <a:r>
              <a:rPr lang="en-US" sz="1200" dirty="0">
                <a:solidFill>
                  <a:srgbClr val="7030A0"/>
                </a:solidFill>
                <a:latin typeface="Book Antiqua" panose="02040602050305030304" pitchFamily="18" charset="0"/>
              </a:rPr>
              <a:t>Top (left &amp; right) – director/</a:t>
            </a:r>
            <a:r>
              <a:rPr lang="en-US" sz="1200" dirty="0" err="1">
                <a:solidFill>
                  <a:srgbClr val="7030A0"/>
                </a:solidFill>
                <a:latin typeface="Book Antiqua" panose="02040602050305030304" pitchFamily="18" charset="0"/>
              </a:rPr>
              <a:t>ceo</a:t>
            </a:r>
            <a:r>
              <a:rPr lang="en-US" sz="1200" dirty="0">
                <a:solidFill>
                  <a:srgbClr val="7030A0"/>
                </a:solidFill>
                <a:latin typeface="Book Antiqua" panose="02040602050305030304" pitchFamily="18" charset="0"/>
              </a:rPr>
              <a:t>, Yalonda jones; assistant director, Samantha Williams</a:t>
            </a:r>
            <a:br>
              <a:rPr lang="en-US" sz="1200" dirty="0">
                <a:solidFill>
                  <a:srgbClr val="7030A0"/>
                </a:solidFill>
                <a:latin typeface="Book Antiqua" panose="02040602050305030304" pitchFamily="18" charset="0"/>
              </a:rPr>
            </a:br>
            <a:r>
              <a:rPr lang="en-US" sz="1200" dirty="0">
                <a:solidFill>
                  <a:srgbClr val="7030A0"/>
                </a:solidFill>
                <a:latin typeface="Book Antiqua" panose="02040602050305030304" pitchFamily="18" charset="0"/>
              </a:rPr>
              <a:t>bottom (left &amp; right) – associate director of </a:t>
            </a:r>
            <a:r>
              <a:rPr lang="en-US" sz="1200" dirty="0" err="1">
                <a:solidFill>
                  <a:srgbClr val="7030A0"/>
                </a:solidFill>
                <a:latin typeface="Book Antiqua" panose="02040602050305030304" pitchFamily="18" charset="0"/>
              </a:rPr>
              <a:t>ctae</a:t>
            </a:r>
            <a:r>
              <a:rPr lang="en-US" sz="1200" dirty="0">
                <a:solidFill>
                  <a:srgbClr val="7030A0"/>
                </a:solidFill>
                <a:latin typeface="Book Antiqua" panose="02040602050305030304" pitchFamily="18" charset="0"/>
              </a:rPr>
              <a:t>, al gosha; financial manager, Stephen </a:t>
            </a:r>
            <a:r>
              <a:rPr lang="en-US" sz="1200" dirty="0" err="1">
                <a:solidFill>
                  <a:srgbClr val="7030A0"/>
                </a:solidFill>
                <a:latin typeface="Book Antiqua" panose="02040602050305030304" pitchFamily="18" charset="0"/>
              </a:rPr>
              <a:t>hayes</a:t>
            </a:r>
            <a:br>
              <a:rPr lang="en-US" sz="1200" dirty="0">
                <a:solidFill>
                  <a:srgbClr val="7030A0"/>
                </a:solidFill>
                <a:latin typeface="Book Antiqua" panose="02040602050305030304" pitchFamily="18" charset="0"/>
              </a:rPr>
            </a:br>
            <a:r>
              <a:rPr lang="en-US" sz="1200" dirty="0">
                <a:solidFill>
                  <a:srgbClr val="7030A0"/>
                </a:solidFill>
                <a:latin typeface="Book Antiqua" panose="02040602050305030304" pitchFamily="18" charset="0"/>
              </a:rPr>
              <a:t>center – Associate director of math and science, Samuel </a:t>
            </a:r>
            <a:r>
              <a:rPr lang="en-US" sz="1200" dirty="0" err="1">
                <a:solidFill>
                  <a:srgbClr val="7030A0"/>
                </a:solidFill>
                <a:latin typeface="Book Antiqua" panose="02040602050305030304" pitchFamily="18" charset="0"/>
              </a:rPr>
              <a:t>olawilliam</a:t>
            </a:r>
            <a:endParaRPr lang="en-US" sz="1200" dirty="0"/>
          </a:p>
        </p:txBody>
      </p:sp>
      <p:pic>
        <p:nvPicPr>
          <p:cNvPr id="4" name="Picture 10">
            <a:extLst>
              <a:ext uri="{FF2B5EF4-FFF2-40B4-BE49-F238E27FC236}">
                <a16:creationId xmlns:a16="http://schemas.microsoft.com/office/drawing/2014/main" id="{7B46F279-4172-F9B8-D9EA-1741D22688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8983" y="2250439"/>
            <a:ext cx="1680162" cy="17241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41B2AB58-9F8E-554F-3624-A1D5F4D52A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2845" y="2250439"/>
            <a:ext cx="1327956" cy="17793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8BCF554-775D-9DC5-1A5E-C7E615D116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5040" y="4514809"/>
            <a:ext cx="1554481" cy="172467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D16C1A5-E6B6-82A2-0878-B45DDB21A4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933" y="3809814"/>
            <a:ext cx="1460123" cy="18151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BC69F4DC-515E-C7ED-EC65-7977C2824E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2997" y="4424344"/>
            <a:ext cx="1479776" cy="1815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89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B66C9-876D-44EE-9EDF-A7A4CD0BD5DC}"/>
              </a:ext>
            </a:extLst>
          </p:cNvPr>
          <p:cNvSpPr>
            <a:spLocks noGrp="1"/>
          </p:cNvSpPr>
          <p:nvPr>
            <p:ph type="title"/>
          </p:nvPr>
        </p:nvSpPr>
        <p:spPr/>
        <p:txBody>
          <a:bodyPr/>
          <a:lstStyle/>
          <a:p>
            <a:r>
              <a:rPr lang="en-US" dirty="0">
                <a:solidFill>
                  <a:srgbClr val="7030A0"/>
                </a:solidFill>
                <a:latin typeface="Brush Script MT" panose="03060802040406070304" pitchFamily="66" charset="0"/>
              </a:rPr>
              <a:t>Why precious?</a:t>
            </a:r>
          </a:p>
        </p:txBody>
      </p:sp>
      <p:sp>
        <p:nvSpPr>
          <p:cNvPr id="3" name="Content Placeholder 2">
            <a:extLst>
              <a:ext uri="{FF2B5EF4-FFF2-40B4-BE49-F238E27FC236}">
                <a16:creationId xmlns:a16="http://schemas.microsoft.com/office/drawing/2014/main" id="{F6783627-02F7-41E4-BED3-1D84A4588DDF}"/>
              </a:ext>
            </a:extLst>
          </p:cNvPr>
          <p:cNvSpPr>
            <a:spLocks noGrp="1"/>
          </p:cNvSpPr>
          <p:nvPr>
            <p:ph sz="quarter" idx="13"/>
          </p:nvPr>
        </p:nvSpPr>
        <p:spPr/>
        <p:txBody>
          <a:bodyPr>
            <a:normAutofit/>
          </a:bodyPr>
          <a:lstStyle/>
          <a:p>
            <a:r>
              <a:rPr lang="en-US" b="1" dirty="0"/>
              <a:t> </a:t>
            </a:r>
            <a:r>
              <a:rPr lang="en-US" dirty="0"/>
              <a:t>of great value or high price</a:t>
            </a:r>
          </a:p>
          <a:p>
            <a:r>
              <a:rPr lang="en-US" dirty="0"/>
              <a:t>highly esteemed or </a:t>
            </a:r>
            <a:r>
              <a:rPr lang="en-US" dirty="0">
                <a:hlinkClick r:id="rId2"/>
              </a:rPr>
              <a:t>cherished</a:t>
            </a:r>
            <a:endParaRPr lang="en-US" dirty="0"/>
          </a:p>
          <a:p>
            <a:r>
              <a:rPr lang="en-US" dirty="0"/>
              <a:t>excessively </a:t>
            </a:r>
            <a:r>
              <a:rPr lang="en-US" dirty="0">
                <a:hlinkClick r:id="rId2"/>
              </a:rPr>
              <a:t>refined</a:t>
            </a:r>
            <a:endParaRPr lang="en-US" dirty="0"/>
          </a:p>
          <a:p>
            <a:r>
              <a:rPr lang="en-US" dirty="0">
                <a:hlinkClick r:id="rId2"/>
              </a:rPr>
              <a:t>GREAT</a:t>
            </a:r>
            <a:endParaRPr lang="en-US" dirty="0"/>
          </a:p>
          <a:p>
            <a:pPr lvl="1"/>
            <a:r>
              <a:rPr lang="en-US" dirty="0"/>
              <a:t>Best friend’s catch phrase</a:t>
            </a:r>
          </a:p>
          <a:p>
            <a:pPr lvl="1"/>
            <a:r>
              <a:rPr lang="en-US" dirty="0">
                <a:hlinkClick r:id="rId2"/>
              </a:rPr>
              <a:t>https://www.merriam-webster.com/dictionary/precious</a:t>
            </a:r>
            <a:endParaRPr lang="en-US" dirty="0"/>
          </a:p>
        </p:txBody>
      </p:sp>
    </p:spTree>
    <p:extLst>
      <p:ext uri="{BB962C8B-B14F-4D97-AF65-F5344CB8AC3E}">
        <p14:creationId xmlns:p14="http://schemas.microsoft.com/office/powerpoint/2010/main" val="3740934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F3409-DA96-4916-BDD2-DEB565AD8C9F}"/>
              </a:ext>
            </a:extLst>
          </p:cNvPr>
          <p:cNvSpPr>
            <a:spLocks noGrp="1"/>
          </p:cNvSpPr>
          <p:nvPr>
            <p:ph type="title"/>
          </p:nvPr>
        </p:nvSpPr>
        <p:spPr>
          <a:xfrm>
            <a:off x="913775" y="618517"/>
            <a:ext cx="10364451" cy="1596177"/>
          </a:xfrm>
        </p:spPr>
        <p:txBody>
          <a:bodyPr>
            <a:normAutofit/>
          </a:bodyPr>
          <a:lstStyle/>
          <a:p>
            <a:r>
              <a:rPr lang="en-US" dirty="0">
                <a:solidFill>
                  <a:srgbClr val="7030A0"/>
                </a:solidFill>
                <a:latin typeface="Brush Script MT" panose="03060802040406070304" pitchFamily="66" charset="0"/>
              </a:rPr>
              <a:t>Why pearls?</a:t>
            </a:r>
          </a:p>
        </p:txBody>
      </p:sp>
      <p:sp>
        <p:nvSpPr>
          <p:cNvPr id="3" name="Content Placeholder 2">
            <a:extLst>
              <a:ext uri="{FF2B5EF4-FFF2-40B4-BE49-F238E27FC236}">
                <a16:creationId xmlns:a16="http://schemas.microsoft.com/office/drawing/2014/main" id="{D1144B96-D6BB-4550-88D2-00106B148EB1}"/>
              </a:ext>
            </a:extLst>
          </p:cNvPr>
          <p:cNvSpPr>
            <a:spLocks noGrp="1"/>
          </p:cNvSpPr>
          <p:nvPr>
            <p:ph sz="quarter" idx="13"/>
          </p:nvPr>
        </p:nvSpPr>
        <p:spPr>
          <a:xfrm>
            <a:off x="913774" y="2367092"/>
            <a:ext cx="6096626" cy="3424107"/>
          </a:xfrm>
        </p:spPr>
        <p:txBody>
          <a:bodyPr>
            <a:normAutofit lnSpcReduction="10000"/>
          </a:bodyPr>
          <a:lstStyle/>
          <a:p>
            <a:pPr>
              <a:lnSpc>
                <a:spcPct val="110000"/>
              </a:lnSpc>
            </a:pPr>
            <a:r>
              <a:rPr lang="en-US" sz="1300" dirty="0"/>
              <a:t>Pearls are truly one-of-a-kind, especially when you consider that they are the only gemstones to come from a living creature. Mollusks such as oysters and mussels create pearls. In freshwater rivers and ponds, mussels produce pearls, while in saltwater they are produced by oysters.</a:t>
            </a:r>
          </a:p>
          <a:p>
            <a:pPr>
              <a:lnSpc>
                <a:spcPct val="110000"/>
              </a:lnSpc>
            </a:pPr>
            <a:r>
              <a:rPr lang="en-US" sz="1300" dirty="0"/>
              <a:t>The process begins when a particle, or what is referred to as an irritant, gets inside the mollusk. This particle in essence functions as the nucleus of the pearl from a very early stage. Once the irritant becomes trapped, the mollusk begins to coat to it with nacre as a defense mechanism. Nacre is a composite made mostly of aragonite that is strong and iridescent. The unique luster (or glow) of pearls comes from this nacre. The mollusk coats the nucleus with thousands upon thousands of layers of nacre, and over time, a pearl begins to slowly form.</a:t>
            </a:r>
          </a:p>
          <a:p>
            <a:pPr lvl="1">
              <a:lnSpc>
                <a:spcPct val="110000"/>
              </a:lnSpc>
            </a:pPr>
            <a:r>
              <a:rPr lang="en-US" sz="1100" dirty="0">
                <a:hlinkClick r:id="rId2"/>
              </a:rPr>
              <a:t>https://www.thepearlsource.com/facts-about-pearls/how-are-pearls-made.php</a:t>
            </a:r>
            <a:endParaRPr lang="en-US" sz="1100" dirty="0"/>
          </a:p>
        </p:txBody>
      </p:sp>
      <p:pic>
        <p:nvPicPr>
          <p:cNvPr id="1026" name="Picture 2" descr="Image result for how are pearls formed">
            <a:extLst>
              <a:ext uri="{FF2B5EF4-FFF2-40B4-BE49-F238E27FC236}">
                <a16:creationId xmlns:a16="http://schemas.microsoft.com/office/drawing/2014/main" id="{8656700D-3966-45C4-9F04-D36508AF40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18" r="2" b="2"/>
          <a:stretch/>
        </p:blipFill>
        <p:spPr bwMode="auto">
          <a:xfrm>
            <a:off x="7370064" y="2505456"/>
            <a:ext cx="3494466" cy="2935224"/>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869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1F0A5-56F2-4B97-AB6E-1EFE25009705}"/>
              </a:ext>
            </a:extLst>
          </p:cNvPr>
          <p:cNvSpPr>
            <a:spLocks noGrp="1"/>
          </p:cNvSpPr>
          <p:nvPr>
            <p:ph type="title"/>
          </p:nvPr>
        </p:nvSpPr>
        <p:spPr/>
        <p:txBody>
          <a:bodyPr/>
          <a:lstStyle/>
          <a:p>
            <a:r>
              <a:rPr lang="en-US" dirty="0">
                <a:solidFill>
                  <a:srgbClr val="7030A0"/>
                </a:solidFill>
                <a:latin typeface="Brush Script MT" panose="03060802040406070304" pitchFamily="66" charset="0"/>
              </a:rPr>
              <a:t>Why urban?</a:t>
            </a:r>
          </a:p>
        </p:txBody>
      </p:sp>
      <p:sp>
        <p:nvSpPr>
          <p:cNvPr id="3" name="Content Placeholder 2">
            <a:extLst>
              <a:ext uri="{FF2B5EF4-FFF2-40B4-BE49-F238E27FC236}">
                <a16:creationId xmlns:a16="http://schemas.microsoft.com/office/drawing/2014/main" id="{7198B673-3E6E-405B-B3EC-00E0C3BA5B3E}"/>
              </a:ext>
            </a:extLst>
          </p:cNvPr>
          <p:cNvSpPr>
            <a:spLocks noGrp="1"/>
          </p:cNvSpPr>
          <p:nvPr>
            <p:ph sz="quarter" idx="13"/>
          </p:nvPr>
        </p:nvSpPr>
        <p:spPr/>
        <p:txBody>
          <a:bodyPr/>
          <a:lstStyle/>
          <a:p>
            <a:r>
              <a:rPr lang="en-US" dirty="0"/>
              <a:t>Reach inner city youth otherwise not afforded opportunity for high quality education</a:t>
            </a:r>
          </a:p>
          <a:p>
            <a:pPr lvl="1"/>
            <a:r>
              <a:rPr lang="en-US" dirty="0"/>
              <a:t>the area near the center of a city, especially when associated with social and economic discourse and division</a:t>
            </a:r>
          </a:p>
        </p:txBody>
      </p:sp>
    </p:spTree>
    <p:extLst>
      <p:ext uri="{BB962C8B-B14F-4D97-AF65-F5344CB8AC3E}">
        <p14:creationId xmlns:p14="http://schemas.microsoft.com/office/powerpoint/2010/main" val="230756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6BCC4D5-E795-4C27-A59A-C83C97FC8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2">
            <a:extLst>
              <a:ext uri="{FF2B5EF4-FFF2-40B4-BE49-F238E27FC236}">
                <a16:creationId xmlns:a16="http://schemas.microsoft.com/office/drawing/2014/main" id="{AB6A6811-9498-4BC1-A514-B7ACB315B6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21st century skills">
            <a:extLst>
              <a:ext uri="{FF2B5EF4-FFF2-40B4-BE49-F238E27FC236}">
                <a16:creationId xmlns:a16="http://schemas.microsoft.com/office/drawing/2014/main" id="{4B20F91A-409F-4108-87E6-5C18652C290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5" y="640830"/>
            <a:ext cx="7552940" cy="5786474"/>
          </a:xfrm>
          <a:prstGeom prst="roundRect">
            <a:avLst>
              <a:gd name="adj" fmla="val 298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D29A925F-0B65-4C0C-901C-04FBEBDD5D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52E8C60-DBE2-401D-A4AA-045136088F22}"/>
              </a:ext>
            </a:extLst>
          </p:cNvPr>
          <p:cNvSpPr>
            <a:spLocks noGrp="1"/>
          </p:cNvSpPr>
          <p:nvPr>
            <p:ph sz="quarter" idx="13"/>
          </p:nvPr>
        </p:nvSpPr>
        <p:spPr>
          <a:xfrm>
            <a:off x="8196408" y="2367092"/>
            <a:ext cx="3352128" cy="3881309"/>
          </a:xfrm>
        </p:spPr>
        <p:txBody>
          <a:bodyPr>
            <a:normAutofit lnSpcReduction="10000"/>
          </a:bodyPr>
          <a:lstStyle/>
          <a:p>
            <a:pPr>
              <a:lnSpc>
                <a:spcPct val="110000"/>
              </a:lnSpc>
            </a:pPr>
            <a:r>
              <a:rPr lang="en-US" sz="1700" dirty="0"/>
              <a:t>We are creating productive, conscious, &amp; effective world leaders with 21</a:t>
            </a:r>
            <a:r>
              <a:rPr lang="en-US" sz="1700" baseline="30000" dirty="0"/>
              <a:t>st</a:t>
            </a:r>
            <a:r>
              <a:rPr lang="en-US" sz="1700" dirty="0"/>
              <a:t> century skills</a:t>
            </a:r>
          </a:p>
          <a:p>
            <a:pPr lvl="1">
              <a:lnSpc>
                <a:spcPct val="110000"/>
              </a:lnSpc>
            </a:pPr>
            <a:r>
              <a:rPr lang="en-US" sz="1700" dirty="0"/>
              <a:t>Critical thinking.</a:t>
            </a:r>
          </a:p>
          <a:p>
            <a:pPr lvl="1">
              <a:lnSpc>
                <a:spcPct val="110000"/>
              </a:lnSpc>
            </a:pPr>
            <a:r>
              <a:rPr lang="en-US" sz="1700" dirty="0"/>
              <a:t>Creativity.</a:t>
            </a:r>
          </a:p>
          <a:p>
            <a:pPr lvl="1">
              <a:lnSpc>
                <a:spcPct val="110000"/>
              </a:lnSpc>
            </a:pPr>
            <a:r>
              <a:rPr lang="en-US" sz="1700" dirty="0"/>
              <a:t>Collaboration.</a:t>
            </a:r>
          </a:p>
          <a:p>
            <a:pPr lvl="1">
              <a:lnSpc>
                <a:spcPct val="110000"/>
              </a:lnSpc>
            </a:pPr>
            <a:r>
              <a:rPr lang="en-US" sz="1700" dirty="0"/>
              <a:t>Communication.</a:t>
            </a:r>
          </a:p>
          <a:p>
            <a:pPr lvl="1">
              <a:lnSpc>
                <a:spcPct val="110000"/>
              </a:lnSpc>
            </a:pPr>
            <a:r>
              <a:rPr lang="en-US" sz="1700" dirty="0"/>
              <a:t>Information literacy.</a:t>
            </a:r>
          </a:p>
          <a:p>
            <a:pPr lvl="1">
              <a:lnSpc>
                <a:spcPct val="110000"/>
              </a:lnSpc>
            </a:pPr>
            <a:r>
              <a:rPr lang="en-US" sz="1700" dirty="0"/>
              <a:t>Media literacy.</a:t>
            </a:r>
          </a:p>
          <a:p>
            <a:pPr lvl="1">
              <a:lnSpc>
                <a:spcPct val="110000"/>
              </a:lnSpc>
            </a:pPr>
            <a:r>
              <a:rPr lang="en-US" sz="1700" dirty="0"/>
              <a:t>Technology literacy.</a:t>
            </a:r>
          </a:p>
          <a:p>
            <a:pPr lvl="1">
              <a:lnSpc>
                <a:spcPct val="110000"/>
              </a:lnSpc>
            </a:pPr>
            <a:r>
              <a:rPr lang="en-US" sz="1700" dirty="0"/>
              <a:t>Flexibility.</a:t>
            </a:r>
          </a:p>
          <a:p>
            <a:pPr lvl="1">
              <a:lnSpc>
                <a:spcPct val="110000"/>
              </a:lnSpc>
            </a:pPr>
            <a:endParaRPr lang="en-US" sz="1700" dirty="0"/>
          </a:p>
        </p:txBody>
      </p:sp>
      <p:sp>
        <p:nvSpPr>
          <p:cNvPr id="2" name="Title 1">
            <a:extLst>
              <a:ext uri="{FF2B5EF4-FFF2-40B4-BE49-F238E27FC236}">
                <a16:creationId xmlns:a16="http://schemas.microsoft.com/office/drawing/2014/main" id="{9E08B6DA-61BA-4276-81D3-EAB5E349D544}"/>
              </a:ext>
            </a:extLst>
          </p:cNvPr>
          <p:cNvSpPr>
            <a:spLocks noGrp="1"/>
          </p:cNvSpPr>
          <p:nvPr>
            <p:ph type="title"/>
          </p:nvPr>
        </p:nvSpPr>
        <p:spPr>
          <a:xfrm>
            <a:off x="8196408" y="640831"/>
            <a:ext cx="3352128" cy="1573863"/>
          </a:xfrm>
        </p:spPr>
        <p:txBody>
          <a:bodyPr>
            <a:normAutofit/>
          </a:bodyPr>
          <a:lstStyle/>
          <a:p>
            <a:r>
              <a:rPr lang="en-US" dirty="0">
                <a:solidFill>
                  <a:srgbClr val="7030A0"/>
                </a:solidFill>
                <a:latin typeface="Brush Script MT" panose="03060802040406070304" pitchFamily="66" charset="0"/>
              </a:rPr>
              <a:t>Why leadership?</a:t>
            </a:r>
          </a:p>
        </p:txBody>
      </p:sp>
    </p:spTree>
    <p:extLst>
      <p:ext uri="{BB962C8B-B14F-4D97-AF65-F5344CB8AC3E}">
        <p14:creationId xmlns:p14="http://schemas.microsoft.com/office/powerpoint/2010/main" val="370900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682C1-D979-4328-99EA-F4CC0DFDCB51}"/>
              </a:ext>
            </a:extLst>
          </p:cNvPr>
          <p:cNvSpPr>
            <a:spLocks noGrp="1"/>
          </p:cNvSpPr>
          <p:nvPr>
            <p:ph type="title"/>
          </p:nvPr>
        </p:nvSpPr>
        <p:spPr/>
        <p:txBody>
          <a:bodyPr/>
          <a:lstStyle/>
          <a:p>
            <a:r>
              <a:rPr lang="en-US" dirty="0">
                <a:solidFill>
                  <a:srgbClr val="7030A0"/>
                </a:solidFill>
                <a:latin typeface="Brush Script MT" panose="03060802040406070304" pitchFamily="66" charset="0"/>
              </a:rPr>
              <a:t>Why academy?</a:t>
            </a:r>
          </a:p>
        </p:txBody>
      </p:sp>
      <p:sp>
        <p:nvSpPr>
          <p:cNvPr id="3" name="Content Placeholder 2">
            <a:extLst>
              <a:ext uri="{FF2B5EF4-FFF2-40B4-BE49-F238E27FC236}">
                <a16:creationId xmlns:a16="http://schemas.microsoft.com/office/drawing/2014/main" id="{C09AEA56-28BF-4294-8C42-8BC3F92935A3}"/>
              </a:ext>
            </a:extLst>
          </p:cNvPr>
          <p:cNvSpPr>
            <a:spLocks noGrp="1"/>
          </p:cNvSpPr>
          <p:nvPr>
            <p:ph sz="quarter" idx="13"/>
          </p:nvPr>
        </p:nvSpPr>
        <p:spPr/>
        <p:txBody>
          <a:bodyPr/>
          <a:lstStyle/>
          <a:p>
            <a:r>
              <a:rPr lang="en-US" dirty="0"/>
              <a:t>a place of study or training in a special field</a:t>
            </a:r>
          </a:p>
          <a:p>
            <a:r>
              <a:rPr lang="en-US" dirty="0"/>
              <a:t>a society or institution of distinguished scholars and artists or scientists that aims to promote and maintain standards in its particular field</a:t>
            </a:r>
          </a:p>
        </p:txBody>
      </p:sp>
    </p:spTree>
    <p:extLst>
      <p:ext uri="{BB962C8B-B14F-4D97-AF65-F5344CB8AC3E}">
        <p14:creationId xmlns:p14="http://schemas.microsoft.com/office/powerpoint/2010/main" val="53200455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otalTime>9340</TotalTime>
  <Words>606</Words>
  <Application>Microsoft Office PowerPoint</Application>
  <PresentationFormat>Widescreen</PresentationFormat>
  <Paragraphs>55</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Book Antiqua</vt:lpstr>
      <vt:lpstr>Brush Script MT</vt:lpstr>
      <vt:lpstr>Monotype Corsiva</vt:lpstr>
      <vt:lpstr>Tw Cen MT</vt:lpstr>
      <vt:lpstr>Droplet</vt:lpstr>
      <vt:lpstr>Precious pearls urban leadership academy</vt:lpstr>
      <vt:lpstr>PowerPoint Presentation</vt:lpstr>
      <vt:lpstr> Board Members Top (left to right) – President, Tommy Hamilton; ceo, Yalonda jones; secretary Charlene jones; cfo, julian pouncy; vice president, Stephanie hosley bottom (left to right) – member, Keith butler; member, Diana martin; member, Camille Douglas;  member, Barbara jones</vt:lpstr>
      <vt:lpstr>Staff Top (left &amp; right) – director/ceo, Yalonda jones; assistant director, Samantha Williams bottom (left &amp; right) – associate director of ctae, al gosha; financial manager, Stephen hayes center – Associate director of math and science, Samuel olawilliam</vt:lpstr>
      <vt:lpstr>Why precious?</vt:lpstr>
      <vt:lpstr>Why pearls?</vt:lpstr>
      <vt:lpstr>Why urban?</vt:lpstr>
      <vt:lpstr>Why leadership?</vt:lpstr>
      <vt:lpstr>Why academy?</vt:lpstr>
      <vt:lpstr>What is it?</vt:lpstr>
      <vt:lpstr>Why is it?</vt:lpstr>
      <vt:lpstr>Public status</vt:lpstr>
      <vt:lpstr>Community member participation</vt:lpstr>
      <vt:lpstr> 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Precious pearls urban leadership academy</dc:title>
  <dc:creator>Yalonda</dc:creator>
  <cp:lastModifiedBy>Yalonda Jones</cp:lastModifiedBy>
  <cp:revision>42</cp:revision>
  <cp:lastPrinted>2022-07-06T18:17:54Z</cp:lastPrinted>
  <dcterms:created xsi:type="dcterms:W3CDTF">2020-02-09T18:03:29Z</dcterms:created>
  <dcterms:modified xsi:type="dcterms:W3CDTF">2022-11-13T17:17:58Z</dcterms:modified>
</cp:coreProperties>
</file>